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7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8" r:id="rId9"/>
    <p:sldId id="269" r:id="rId10"/>
    <p:sldId id="263" r:id="rId11"/>
    <p:sldId id="264" r:id="rId12"/>
    <p:sldId id="265" r:id="rId13"/>
    <p:sldId id="266" r:id="rId14"/>
    <p:sldId id="267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04" d="100"/>
          <a:sy n="104" d="100"/>
        </p:scale>
        <p:origin x="-18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4.v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image" Target="../media/image4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624388" y="228600"/>
            <a:ext cx="205740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02920" y="1985963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02920" y="4164965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3451225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5" y="2571750"/>
            <a:ext cx="3255264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8775" y="273050"/>
            <a:ext cx="4597399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3" y="3733800"/>
            <a:ext cx="325526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59305" y="6423585"/>
            <a:ext cx="3316941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9404" y="3124200"/>
            <a:ext cx="3898272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6" y="228600"/>
            <a:ext cx="3460658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9404" y="3995737"/>
            <a:ext cx="3898272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3990110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505" y="4424082"/>
            <a:ext cx="619115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28600"/>
            <a:ext cx="637838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6505" y="5257799"/>
            <a:ext cx="619115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27212" y="4632792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4" y="228600"/>
            <a:ext cx="638716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6181611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6179566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212262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46481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49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6802438" y="4535424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423545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4016633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401530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48000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25907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4624388" y="4534726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4624388" y="2381663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6803136" y="2381662"/>
            <a:ext cx="205740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0" y="3124200"/>
            <a:ext cx="310896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365248"/>
            <a:ext cx="424011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0" y="3995737"/>
            <a:ext cx="3108960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750361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27790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46062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95772" y="954742"/>
            <a:ext cx="681318" cy="5171422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58756"/>
            <a:ext cx="6858000" cy="5184869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 rot="16200000">
            <a:off x="8593111" y="561668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34471"/>
            <a:ext cx="7556313" cy="995082"/>
          </a:xfrm>
        </p:spPr>
        <p:txBody>
          <a:bodyPr anchor="b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498518" y="1129553"/>
            <a:ext cx="7558960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2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74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1779494"/>
            <a:ext cx="3086100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spcBef>
                <a:spcPts val="600"/>
              </a:spcBef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58907" y="228600"/>
            <a:ext cx="820093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124200"/>
            <a:ext cx="56388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4495800"/>
            <a:ext cx="56388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906" y="6248774"/>
            <a:ext cx="1474694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86000" y="6248774"/>
            <a:ext cx="56388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305800" y="6248774"/>
            <a:ext cx="554038" cy="365125"/>
          </a:xfrm>
        </p:spPr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003612" y="3110754"/>
            <a:ext cx="260909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285750" y="228600"/>
            <a:ext cx="212725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987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541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99878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7541" y="2070847"/>
            <a:ext cx="36576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99878" y="2070847"/>
            <a:ext cx="36576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7" y="1985963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498517" y="4164965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4" name="Rectangle 13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05800" y="242234"/>
            <a:ext cx="554038" cy="365125"/>
          </a:xfrm>
        </p:spPr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8474" y="1981200"/>
            <a:ext cx="7556313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5247" y="642358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5FFF2470-5503-5F4E-A17C-60BF6DB27923}" type="datetimeFigureOut">
              <a:rPr lang="en-US" smtClean="0"/>
              <a:pPr/>
              <a:t>1/5/2011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1706" y="6423585"/>
            <a:ext cx="612289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5800" y="242234"/>
            <a:ext cx="5540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016BCE23-166E-D64D-8345-29669FC4880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8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  <p:sldLayoutId id="2147483709" r:id="rId12"/>
    <p:sldLayoutId id="2147483710" r:id="rId13"/>
    <p:sldLayoutId id="2147483711" r:id="rId14"/>
    <p:sldLayoutId id="2147483712" r:id="rId15"/>
    <p:sldLayoutId id="2147483713" r:id="rId16"/>
    <p:sldLayoutId id="2147483714" r:id="rId17"/>
    <p:sldLayoutId id="2147483715" r:id="rId18"/>
    <p:sldLayoutId id="2147483716" r:id="rId19"/>
    <p:sldLayoutId id="2147483717" r:id="rId20"/>
  </p:sldLayoutIdLst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1377950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1603375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1830388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4" Type="http://schemas.openxmlformats.org/officeDocument/2006/relationships/oleObject" Target="../embeddings/oleObject5.bin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Section 2.1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60024160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647700"/>
            <a:ext cx="7556313" cy="4144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/>
              <a:t>Question 1:</a:t>
            </a:r>
          </a:p>
          <a:p>
            <a:pPr marL="0" indent="0">
              <a:buNone/>
            </a:pPr>
            <a:r>
              <a:rPr lang="en-US" sz="3600" dirty="0" smtClean="0"/>
              <a:t>Average velocity is defined as the ratio of which two quantities?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xmlns="" val="217775135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76224" y="790575"/>
            <a:ext cx="7556313" cy="4144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/>
              <a:t>Question #2</a:t>
            </a:r>
          </a:p>
          <a:p>
            <a:pPr marL="0" indent="0">
              <a:buNone/>
            </a:pPr>
            <a:r>
              <a:rPr lang="en-US" sz="3600" dirty="0" smtClean="0"/>
              <a:t>Average velocity is equal to the slope of a secant line through two points on a graph.  Which graph??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xmlns="" val="359507379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849" y="901700"/>
            <a:ext cx="7556313" cy="4144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/>
              <a:t>Question #3</a:t>
            </a:r>
          </a:p>
          <a:p>
            <a:pPr marL="0" indent="0">
              <a:buNone/>
            </a:pPr>
            <a:r>
              <a:rPr lang="en-US" sz="3600" dirty="0" smtClean="0"/>
              <a:t>Can instantaneous velocity be defined as a ratio? If not, how is instantaneous velocity computed?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xmlns="" val="362123289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1474" y="1044575"/>
            <a:ext cx="7556313" cy="4144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/>
              <a:t>Question #4</a:t>
            </a:r>
          </a:p>
          <a:p>
            <a:pPr marL="0" indent="0">
              <a:buNone/>
            </a:pPr>
            <a:r>
              <a:rPr lang="en-US" sz="3600" dirty="0" smtClean="0"/>
              <a:t>What is the graphical interpretation of instantaneous velocity at a moment </a:t>
            </a:r>
            <a:r>
              <a:rPr lang="en-US" sz="3600" i="1" dirty="0" smtClean="0"/>
              <a:t>t</a:t>
            </a:r>
            <a:r>
              <a:rPr lang="en-US" sz="3600" dirty="0" smtClean="0"/>
              <a:t> = </a:t>
            </a:r>
            <a:r>
              <a:rPr lang="en-US" sz="3600" i="1" dirty="0" smtClean="0"/>
              <a:t>t</a:t>
            </a:r>
            <a:r>
              <a:rPr lang="en-US" sz="3600" baseline="-25000" dirty="0" smtClean="0"/>
              <a:t>0?</a:t>
            </a:r>
            <a:r>
              <a:rPr lang="en-US" sz="3600" dirty="0" smtClean="0"/>
              <a:t>?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xmlns="" val="210035338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099" y="615950"/>
            <a:ext cx="7556313" cy="4144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/>
              <a:t>Question #5</a:t>
            </a:r>
          </a:p>
          <a:p>
            <a:pPr marL="0" indent="0">
              <a:buNone/>
            </a:pPr>
            <a:r>
              <a:rPr lang="en-US" sz="3600" dirty="0" smtClean="0"/>
              <a:t>What is the graphical interpretation of the following statement:  The AROC approaches the IROC as the interval [x</a:t>
            </a:r>
            <a:r>
              <a:rPr lang="en-US" sz="3600" baseline="-25000" dirty="0" smtClean="0"/>
              <a:t>0</a:t>
            </a:r>
            <a:r>
              <a:rPr lang="en-US" sz="3600" dirty="0"/>
              <a:t> </a:t>
            </a:r>
            <a:r>
              <a:rPr lang="en-US" sz="3600" dirty="0" smtClean="0"/>
              <a:t>, x</a:t>
            </a:r>
            <a:r>
              <a:rPr lang="en-US" sz="3600" baseline="-25000" dirty="0" smtClean="0"/>
              <a:t>1</a:t>
            </a:r>
            <a:r>
              <a:rPr lang="en-US" sz="3600" dirty="0" smtClean="0"/>
              <a:t>] shrinks to x</a:t>
            </a:r>
            <a:r>
              <a:rPr lang="en-US" sz="3600" baseline="-25000" dirty="0" smtClean="0"/>
              <a:t>0</a:t>
            </a:r>
            <a:r>
              <a:rPr lang="en-US" sz="3600" dirty="0" smtClean="0"/>
              <a:t>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xmlns="" val="24332168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Section 2.1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273580625"/>
              </p:ext>
            </p:extLst>
          </p:nvPr>
        </p:nvGraphicFramePr>
        <p:xfrm>
          <a:off x="898525" y="2286000"/>
          <a:ext cx="7064375" cy="1244600"/>
        </p:xfrm>
        <a:graphic>
          <a:graphicData uri="http://schemas.openxmlformats.org/presentationml/2006/ole">
            <p:oleObj spid="_x0000_s2066" name="Equation" r:id="rId3" imgW="2440800" imgH="420480" progId="Equation.3">
              <p:embed/>
            </p:oleObj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748983" y="4000500"/>
            <a:ext cx="7617141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/>
              <a:t>Average velocity is just an algebra 1 slope between two points on the </a:t>
            </a:r>
            <a:r>
              <a:rPr lang="en-US" sz="4000" i="1" u="sng" dirty="0" smtClean="0"/>
              <a:t>position function.</a:t>
            </a:r>
            <a:endParaRPr lang="en-US" sz="4000" i="1" u="sng" dirty="0"/>
          </a:p>
        </p:txBody>
      </p:sp>
    </p:spTree>
    <p:extLst>
      <p:ext uri="{BB962C8B-B14F-4D97-AF65-F5344CB8AC3E}">
        <p14:creationId xmlns:p14="http://schemas.microsoft.com/office/powerpoint/2010/main" xmlns="" val="13960589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Algebra 1 Review!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8450" y="1983140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US" sz="4000" dirty="0" smtClean="0"/>
              <a:t>Remember slope from Algebra 1?</a:t>
            </a:r>
          </a:p>
          <a:p>
            <a:pPr marL="0" indent="0">
              <a:buNone/>
            </a:pPr>
            <a:endParaRPr lang="en-US" dirty="0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xmlns="" val="1144354800"/>
              </p:ext>
            </p:extLst>
          </p:nvPr>
        </p:nvGraphicFramePr>
        <p:xfrm>
          <a:off x="3025775" y="3035300"/>
          <a:ext cx="2736850" cy="2584803"/>
        </p:xfrm>
        <a:graphic>
          <a:graphicData uri="http://schemas.openxmlformats.org/presentationml/2006/ole">
            <p:oleObj spid="_x0000_s3087" name="Equation" r:id="rId3" imgW="447840" imgH="420480" progId="Equation.3">
              <p:embed/>
            </p:oleObj>
          </a:graphicData>
        </a:graphic>
      </p:graphicFrame>
    </p:spTree>
    <p:extLst>
      <p:ext uri="{BB962C8B-B14F-4D97-AF65-F5344CB8AC3E}">
        <p14:creationId xmlns:p14="http://schemas.microsoft.com/office/powerpoint/2010/main" xmlns="" val="3422310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Function Notation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1474" y="1282700"/>
            <a:ext cx="7556313" cy="4144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600" dirty="0" smtClean="0"/>
              <a:t>So now that we are in Calculus, we can make our slope formula (average rate of change formula) more specific.</a:t>
            </a:r>
            <a:endParaRPr lang="en-US" sz="3600" dirty="0"/>
          </a:p>
          <a:p>
            <a:pPr marL="0" indent="0">
              <a:buNone/>
            </a:pPr>
            <a:r>
              <a:rPr lang="en-US" sz="3600" dirty="0" smtClean="0"/>
              <a:t>Y</a:t>
            </a:r>
            <a:r>
              <a:rPr lang="en-US" sz="3600" baseline="-25000" dirty="0" smtClean="0"/>
              <a:t>1</a:t>
            </a:r>
            <a:r>
              <a:rPr lang="en-US" sz="3600" dirty="0" smtClean="0"/>
              <a:t> is a value found by plugging x</a:t>
            </a:r>
            <a:r>
              <a:rPr lang="en-US" sz="3600" baseline="-25000" dirty="0" smtClean="0"/>
              <a:t>1</a:t>
            </a:r>
            <a:r>
              <a:rPr lang="en-US" sz="3600" dirty="0" smtClean="0"/>
              <a:t> into an equation…but what equation?  Therefore, y</a:t>
            </a:r>
            <a:r>
              <a:rPr lang="en-US" sz="3600" baseline="-25000" dirty="0" smtClean="0"/>
              <a:t>1 </a:t>
            </a:r>
            <a:r>
              <a:rPr lang="en-US" sz="3600" dirty="0" smtClean="0"/>
              <a:t>is a little vague.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xmlns="" val="24891157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7874" y="274638"/>
            <a:ext cx="7908925" cy="45719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74700"/>
            <a:ext cx="8229600" cy="55753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800" dirty="0" smtClean="0"/>
              <a:t>If we call our position function </a:t>
            </a:r>
            <a:r>
              <a:rPr lang="en-US" sz="2800" i="1" dirty="0" smtClean="0"/>
              <a:t>s(x) </a:t>
            </a:r>
            <a:r>
              <a:rPr lang="en-US" sz="2800" dirty="0" smtClean="0"/>
              <a:t>as opposed   to y, then </a:t>
            </a:r>
            <a:r>
              <a:rPr lang="en-US" sz="2800" i="1" dirty="0" smtClean="0"/>
              <a:t>s(x</a:t>
            </a:r>
            <a:r>
              <a:rPr lang="en-US" sz="2800" i="1" baseline="-25000" dirty="0" smtClean="0"/>
              <a:t>1</a:t>
            </a:r>
            <a:r>
              <a:rPr lang="en-US" sz="2800" i="1" dirty="0" smtClean="0"/>
              <a:t>)</a:t>
            </a:r>
            <a:r>
              <a:rPr lang="en-US" sz="2800" dirty="0" smtClean="0"/>
              <a:t> is the same as y</a:t>
            </a:r>
            <a:r>
              <a:rPr lang="en-US" sz="2800" baseline="-25000" dirty="0" smtClean="0"/>
              <a:t>1</a:t>
            </a:r>
            <a:r>
              <a:rPr lang="en-US" sz="2800" dirty="0" smtClean="0"/>
              <a:t>.</a:t>
            </a:r>
            <a:endParaRPr lang="en-US" sz="2800" dirty="0"/>
          </a:p>
          <a:p>
            <a:pPr marL="0" indent="0">
              <a:buNone/>
            </a:pPr>
            <a:r>
              <a:rPr lang="en-US" sz="2800" dirty="0" smtClean="0"/>
              <a:t>It is easier to see that </a:t>
            </a:r>
            <a:r>
              <a:rPr lang="en-US" sz="2800" i="1" dirty="0" smtClean="0"/>
              <a:t>s(x</a:t>
            </a:r>
            <a:r>
              <a:rPr lang="en-US" sz="2800" i="1" baseline="-25000" dirty="0" smtClean="0"/>
              <a:t>1</a:t>
            </a:r>
            <a:r>
              <a:rPr lang="en-US" sz="2800" i="1" dirty="0" smtClean="0"/>
              <a:t>)</a:t>
            </a:r>
            <a:r>
              <a:rPr lang="en-US" sz="2800" dirty="0" smtClean="0"/>
              <a:t> is the y value that was obtained by plugging </a:t>
            </a:r>
            <a:r>
              <a:rPr lang="en-US" sz="2800" i="1" dirty="0" smtClean="0"/>
              <a:t>x</a:t>
            </a:r>
            <a:r>
              <a:rPr lang="en-US" sz="2800" i="1" baseline="-25000" dirty="0" smtClean="0"/>
              <a:t>1</a:t>
            </a:r>
            <a:r>
              <a:rPr lang="en-US" sz="2800" i="1" dirty="0" smtClean="0"/>
              <a:t> </a:t>
            </a:r>
            <a:r>
              <a:rPr lang="en-US" sz="2800" dirty="0" smtClean="0"/>
              <a:t>into the </a:t>
            </a:r>
            <a:r>
              <a:rPr lang="en-US" sz="2800" i="1" dirty="0" smtClean="0"/>
              <a:t>s</a:t>
            </a:r>
            <a:r>
              <a:rPr lang="en-US" sz="2800" dirty="0" smtClean="0"/>
              <a:t> function.</a:t>
            </a:r>
            <a:endParaRPr lang="en-US" sz="2800" dirty="0"/>
          </a:p>
          <a:p>
            <a:pPr marL="0" indent="0">
              <a:buNone/>
            </a:pPr>
            <a:r>
              <a:rPr lang="en-US" sz="2800" dirty="0" smtClean="0"/>
              <a:t>We use many different types of functions in calculus so we need to keep them straight and the easiest way to do this is to use function notation.</a:t>
            </a:r>
          </a:p>
          <a:p>
            <a:pPr marL="0" indent="0">
              <a:buNone/>
            </a:pPr>
            <a:r>
              <a:rPr lang="en-US" sz="2800" dirty="0" smtClean="0"/>
              <a:t>Examples:  </a:t>
            </a:r>
            <a:r>
              <a:rPr lang="en-US" sz="2800" i="1" dirty="0" smtClean="0"/>
              <a:t>a(x</a:t>
            </a:r>
            <a:r>
              <a:rPr lang="en-US" sz="2800" i="1" baseline="-25000" dirty="0" smtClean="0"/>
              <a:t>1</a:t>
            </a:r>
            <a:r>
              <a:rPr lang="en-US" sz="2800" i="1" dirty="0" smtClean="0"/>
              <a:t>) </a:t>
            </a:r>
            <a:r>
              <a:rPr lang="en-US" sz="2800" dirty="0" smtClean="0"/>
              <a:t>is the y value associated with plugging </a:t>
            </a:r>
            <a:r>
              <a:rPr lang="en-US" sz="2800" i="1" dirty="0" smtClean="0"/>
              <a:t>x</a:t>
            </a:r>
            <a:r>
              <a:rPr lang="en-US" sz="2800" i="1" baseline="-25000" dirty="0" smtClean="0"/>
              <a:t>1</a:t>
            </a:r>
            <a:r>
              <a:rPr lang="en-US" sz="2800" i="1" dirty="0" smtClean="0"/>
              <a:t> </a:t>
            </a:r>
            <a:r>
              <a:rPr lang="en-US" sz="2800" dirty="0" smtClean="0"/>
              <a:t>into the </a:t>
            </a:r>
            <a:r>
              <a:rPr lang="en-US" sz="2800" i="1" dirty="0" smtClean="0"/>
              <a:t>a</a:t>
            </a:r>
            <a:r>
              <a:rPr lang="en-US" sz="2800" dirty="0" smtClean="0"/>
              <a:t> function or acceleration function.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0631390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4950" y="1063626"/>
            <a:ext cx="8229600" cy="5507038"/>
          </a:xfrm>
        </p:spPr>
        <p:txBody>
          <a:bodyPr/>
          <a:lstStyle/>
          <a:p>
            <a:pPr marL="0" indent="0">
              <a:buNone/>
            </a:pPr>
            <a:r>
              <a:rPr lang="en-US" sz="3600" dirty="0" smtClean="0"/>
              <a:t>Example 1:    A stone is released     from a state of rest and falls to earth.  Estimate the instantaneous velocity at </a:t>
            </a:r>
            <a:r>
              <a:rPr lang="en-US" sz="3600" i="1" dirty="0" smtClean="0"/>
              <a:t>t</a:t>
            </a:r>
            <a:r>
              <a:rPr lang="en-US" sz="3600" dirty="0" smtClean="0"/>
              <a:t> = .5 s by calculating average velocity over several small time intervals.</a:t>
            </a:r>
          </a:p>
          <a:p>
            <a:pPr marL="0" indent="0">
              <a:buNone/>
            </a:pPr>
            <a:r>
              <a:rPr lang="en-US" sz="3600" dirty="0" smtClean="0"/>
              <a:t>Position function is:  </a:t>
            </a:r>
            <a:endParaRPr lang="en-US" sz="3600" dirty="0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xmlns="" val="2338937353"/>
              </p:ext>
            </p:extLst>
          </p:nvPr>
        </p:nvGraphicFramePr>
        <p:xfrm>
          <a:off x="2624929" y="4774289"/>
          <a:ext cx="2788445" cy="812566"/>
        </p:xfrm>
        <a:graphic>
          <a:graphicData uri="http://schemas.openxmlformats.org/presentationml/2006/ole">
            <p:oleObj spid="_x0000_s5131" name="Equation" r:id="rId3" imgW="740520" imgH="219240" progId="Equation.3">
              <p:embed/>
            </p:oleObj>
          </a:graphicData>
        </a:graphic>
      </p:graphicFrame>
    </p:spTree>
    <p:extLst>
      <p:ext uri="{BB962C8B-B14F-4D97-AF65-F5344CB8AC3E}">
        <p14:creationId xmlns:p14="http://schemas.microsoft.com/office/powerpoint/2010/main" xmlns="" val="154481582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448207858"/>
              </p:ext>
            </p:extLst>
          </p:nvPr>
        </p:nvGraphicFramePr>
        <p:xfrm>
          <a:off x="746125" y="2294078"/>
          <a:ext cx="7242175" cy="368444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27075"/>
                <a:gridCol w="5415100"/>
              </a:tblGrid>
              <a:tr h="957303">
                <a:tc>
                  <a:txBody>
                    <a:bodyPr/>
                    <a:lstStyle/>
                    <a:p>
                      <a:r>
                        <a:rPr lang="en-US" dirty="0" smtClean="0"/>
                        <a:t>Time Interval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Average Velocity </a:t>
                      </a:r>
                      <a:endParaRPr lang="en-US" dirty="0"/>
                    </a:p>
                  </a:txBody>
                  <a:tcPr/>
                </a:tc>
              </a:tr>
              <a:tr h="545429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[0.5, 0.6]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545429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[.5, 0.55]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545429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[.5, 0.51]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545429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[.5, 0.505]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545429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[.5, 0.5001]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xmlns="" val="3267800012"/>
              </p:ext>
            </p:extLst>
          </p:nvPr>
        </p:nvGraphicFramePr>
        <p:xfrm>
          <a:off x="4803190" y="2294078"/>
          <a:ext cx="1622425" cy="860425"/>
        </p:xfrm>
        <a:graphic>
          <a:graphicData uri="http://schemas.openxmlformats.org/presentationml/2006/ole">
            <p:oleObj spid="_x0000_s4117" name="Equation" r:id="rId3" imgW="712800" imgH="420480" progId="Equation.3">
              <p:embed/>
            </p:oleObj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4884654" y="206375"/>
            <a:ext cx="1890211" cy="17543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S(.5) = -4</a:t>
            </a:r>
          </a:p>
          <a:p>
            <a:r>
              <a:rPr lang="en-US" dirty="0" smtClean="0"/>
              <a:t>S(.6) = -5.76</a:t>
            </a:r>
          </a:p>
          <a:p>
            <a:r>
              <a:rPr lang="en-US" dirty="0" smtClean="0"/>
              <a:t>S(.55)=-4.84</a:t>
            </a:r>
          </a:p>
          <a:p>
            <a:r>
              <a:rPr lang="en-US" dirty="0" smtClean="0"/>
              <a:t>S(.51) = -4.1616</a:t>
            </a:r>
          </a:p>
          <a:p>
            <a:r>
              <a:rPr lang="en-US" dirty="0" smtClean="0"/>
              <a:t>S(.505) = -4.0804</a:t>
            </a:r>
          </a:p>
          <a:p>
            <a:r>
              <a:rPr lang="en-US" dirty="0" smtClean="0"/>
              <a:t>S(.5001) = -4.0016</a:t>
            </a:r>
            <a:endParaRPr lang="en-US" dirty="0"/>
          </a:p>
        </p:txBody>
      </p:sp>
      <p:graphicFrame>
        <p:nvGraphicFramePr>
          <p:cNvPr id="9" name="Objec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xmlns="" val="154223462"/>
              </p:ext>
            </p:extLst>
          </p:nvPr>
        </p:nvGraphicFramePr>
        <p:xfrm>
          <a:off x="478333" y="336494"/>
          <a:ext cx="2672069" cy="904875"/>
        </p:xfrm>
        <a:graphic>
          <a:graphicData uri="http://schemas.openxmlformats.org/presentationml/2006/ole">
            <p:oleObj spid="_x0000_s4118" name="Equation" r:id="rId4" imgW="740520" imgH="219240" progId="Equation.3">
              <p:embed/>
            </p:oleObj>
          </a:graphicData>
        </a:graphic>
      </p:graphicFrame>
    </p:spTree>
    <p:extLst>
      <p:ext uri="{BB962C8B-B14F-4D97-AF65-F5344CB8AC3E}">
        <p14:creationId xmlns:p14="http://schemas.microsoft.com/office/powerpoint/2010/main" xmlns="" val="120075065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49" y="758825"/>
            <a:ext cx="7556313" cy="4144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200" dirty="0" smtClean="0"/>
              <a:t>Every time we find an Average Rate of Change, (AROC), we are finding the slope of a secant line…  </a:t>
            </a:r>
            <a:r>
              <a:rPr lang="en-US" sz="3200" dirty="0"/>
              <a:t>a</a:t>
            </a:r>
            <a:r>
              <a:rPr lang="en-US" sz="3200" dirty="0" smtClean="0"/>
              <a:t> slope between two points.</a:t>
            </a:r>
          </a:p>
          <a:p>
            <a:pPr marL="0" indent="0">
              <a:buNone/>
            </a:pPr>
            <a:endParaRPr lang="en-US" sz="3200" dirty="0"/>
          </a:p>
          <a:p>
            <a:pPr marL="0" indent="0">
              <a:buNone/>
            </a:pPr>
            <a:r>
              <a:rPr lang="en-US" sz="3200" dirty="0" smtClean="0"/>
              <a:t>The closer the </a:t>
            </a:r>
            <a:r>
              <a:rPr lang="en-US" sz="3200" i="1" dirty="0" smtClean="0"/>
              <a:t>x</a:t>
            </a:r>
            <a:r>
              <a:rPr lang="en-US" sz="3200" dirty="0" smtClean="0"/>
              <a:t>-values get to one another, the closer we get to an Instantaneous Rate of Change (IROC), or the slope of the tangent line.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xmlns="" val="140463794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Tangent Lines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2844" y="1341437"/>
            <a:ext cx="7556313" cy="4144963"/>
          </a:xfrm>
        </p:spPr>
        <p:txBody>
          <a:bodyPr/>
          <a:lstStyle/>
          <a:p>
            <a:r>
              <a:rPr lang="en-US" sz="3200" dirty="0" smtClean="0"/>
              <a:t>The more secant lines you draw, the closer you are getting to a tangent line.</a:t>
            </a:r>
          </a:p>
          <a:p>
            <a:pPr marL="457200" lvl="1" indent="0">
              <a:buNone/>
            </a:pPr>
            <a:r>
              <a:rPr lang="en-US" dirty="0" smtClean="0">
                <a:solidFill>
                  <a:srgbClr val="FF0000"/>
                </a:solidFill>
              </a:rPr>
              <a:t> </a:t>
            </a:r>
            <a:endParaRPr lang="en-US" dirty="0">
              <a:solidFill>
                <a:srgbClr val="FF0000"/>
              </a:solidFill>
            </a:endParaRPr>
          </a:p>
        </p:txBody>
      </p:sp>
      <p:grpSp>
        <p:nvGrpSpPr>
          <p:cNvPr id="5" name="Group 29"/>
          <p:cNvGrpSpPr/>
          <p:nvPr/>
        </p:nvGrpSpPr>
        <p:grpSpPr>
          <a:xfrm>
            <a:off x="1904206" y="3308195"/>
            <a:ext cx="3810794" cy="3092605"/>
            <a:chOff x="1752600" y="3155795"/>
            <a:chExt cx="3810794" cy="3092605"/>
          </a:xfrm>
        </p:grpSpPr>
        <p:grpSp>
          <p:nvGrpSpPr>
            <p:cNvPr id="8" name="Group 21"/>
            <p:cNvGrpSpPr/>
            <p:nvPr/>
          </p:nvGrpSpPr>
          <p:grpSpPr>
            <a:xfrm>
              <a:off x="1752600" y="3155795"/>
              <a:ext cx="3810794" cy="2940999"/>
              <a:chOff x="1752600" y="3155795"/>
              <a:chExt cx="3810794" cy="2940999"/>
            </a:xfrm>
          </p:grpSpPr>
          <p:grpSp>
            <p:nvGrpSpPr>
              <p:cNvPr id="15" name="Group 8"/>
              <p:cNvGrpSpPr/>
              <p:nvPr/>
            </p:nvGrpSpPr>
            <p:grpSpPr>
              <a:xfrm>
                <a:off x="1895707" y="3155795"/>
                <a:ext cx="3667687" cy="2940999"/>
                <a:chOff x="1895707" y="3155795"/>
                <a:chExt cx="3667687" cy="2940999"/>
              </a:xfrm>
            </p:grpSpPr>
            <p:cxnSp>
              <p:nvCxnSpPr>
                <p:cNvPr id="23" name="Straight Arrow Connector 22"/>
                <p:cNvCxnSpPr/>
                <p:nvPr/>
              </p:nvCxnSpPr>
              <p:spPr>
                <a:xfrm rot="5400000" flipH="1" flipV="1">
                  <a:off x="457200" y="4648200"/>
                  <a:ext cx="2895600" cy="1588"/>
                </a:xfrm>
                <a:prstGeom prst="straightConnector1">
                  <a:avLst/>
                </a:prstGeom>
                <a:ln w="38100">
                  <a:solidFill>
                    <a:schemeClr val="tx1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4" name="Straight Arrow Connector 5"/>
                <p:cNvCxnSpPr/>
                <p:nvPr/>
              </p:nvCxnSpPr>
              <p:spPr>
                <a:xfrm flipV="1">
                  <a:off x="1905000" y="6096000"/>
                  <a:ext cx="3658394" cy="794"/>
                </a:xfrm>
                <a:prstGeom prst="straightConnector1">
                  <a:avLst/>
                </a:prstGeom>
                <a:ln w="38100">
                  <a:solidFill>
                    <a:schemeClr val="tx1"/>
                  </a:solidFill>
                  <a:tailEnd type="arrow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5" name="Freeform 24"/>
                <p:cNvSpPr/>
                <p:nvPr/>
              </p:nvSpPr>
              <p:spPr>
                <a:xfrm>
                  <a:off x="1895707" y="3155795"/>
                  <a:ext cx="2174488" cy="2653990"/>
                </a:xfrm>
                <a:custGeom>
                  <a:avLst/>
                  <a:gdLst>
                    <a:gd name="connsiteX0" fmla="*/ 0 w 2174488"/>
                    <a:gd name="connsiteY0" fmla="*/ 2653990 h 2653990"/>
                    <a:gd name="connsiteX1" fmla="*/ 1315844 w 2174488"/>
                    <a:gd name="connsiteY1" fmla="*/ 1940312 h 2653990"/>
                    <a:gd name="connsiteX2" fmla="*/ 2174488 w 2174488"/>
                    <a:gd name="connsiteY2" fmla="*/ 0 h 26539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2174488" h="2653990">
                      <a:moveTo>
                        <a:pt x="0" y="2653990"/>
                      </a:moveTo>
                      <a:cubicBezTo>
                        <a:pt x="476714" y="2518317"/>
                        <a:pt x="953429" y="2382644"/>
                        <a:pt x="1315844" y="1940312"/>
                      </a:cubicBezTo>
                      <a:cubicBezTo>
                        <a:pt x="1678259" y="1497980"/>
                        <a:pt x="1926373" y="748990"/>
                        <a:pt x="2174488" y="0"/>
                      </a:cubicBezTo>
                    </a:path>
                  </a:pathLst>
                </a:custGeom>
                <a:ln w="31750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cxnSp>
            <p:nvCxnSpPr>
              <p:cNvPr id="16" name="Straight Connector 15"/>
              <p:cNvCxnSpPr/>
              <p:nvPr/>
            </p:nvCxnSpPr>
            <p:spPr>
              <a:xfrm>
                <a:off x="1752600" y="5715000"/>
                <a:ext cx="30480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Straight Connector 16"/>
              <p:cNvCxnSpPr/>
              <p:nvPr/>
            </p:nvCxnSpPr>
            <p:spPr>
              <a:xfrm>
                <a:off x="1752600" y="5334000"/>
                <a:ext cx="30480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Straight Connector 17"/>
              <p:cNvCxnSpPr/>
              <p:nvPr/>
            </p:nvCxnSpPr>
            <p:spPr>
              <a:xfrm>
                <a:off x="1752600" y="4953000"/>
                <a:ext cx="30480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Straight Connector 18"/>
              <p:cNvCxnSpPr/>
              <p:nvPr/>
            </p:nvCxnSpPr>
            <p:spPr>
              <a:xfrm>
                <a:off x="1752600" y="4572000"/>
                <a:ext cx="30480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Straight Connector 19"/>
              <p:cNvCxnSpPr/>
              <p:nvPr/>
            </p:nvCxnSpPr>
            <p:spPr>
              <a:xfrm>
                <a:off x="1752600" y="4191000"/>
                <a:ext cx="30480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Straight Connector 20"/>
              <p:cNvCxnSpPr/>
              <p:nvPr/>
            </p:nvCxnSpPr>
            <p:spPr>
              <a:xfrm>
                <a:off x="1752600" y="3810000"/>
                <a:ext cx="30480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Straight Connector 21"/>
              <p:cNvCxnSpPr/>
              <p:nvPr/>
            </p:nvCxnSpPr>
            <p:spPr>
              <a:xfrm>
                <a:off x="1752600" y="3429000"/>
                <a:ext cx="304800" cy="0"/>
              </a:xfrm>
              <a:prstGeom prst="line">
                <a:avLst/>
              </a:prstGeom>
              <a:ln w="381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9" name="Straight Connector 8"/>
            <p:cNvCxnSpPr/>
            <p:nvPr/>
          </p:nvCxnSpPr>
          <p:spPr>
            <a:xfrm rot="5400000">
              <a:off x="2133600" y="6096000"/>
              <a:ext cx="304800" cy="0"/>
            </a:xfrm>
            <a:prstGeom prst="line">
              <a:avLst/>
            </a:prstGeom>
            <a:ln w="381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rot="5400000">
              <a:off x="2514600" y="6096000"/>
              <a:ext cx="304800" cy="0"/>
            </a:xfrm>
            <a:prstGeom prst="line">
              <a:avLst/>
            </a:prstGeom>
            <a:ln w="381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5400000">
              <a:off x="2895600" y="6096000"/>
              <a:ext cx="304800" cy="0"/>
            </a:xfrm>
            <a:prstGeom prst="line">
              <a:avLst/>
            </a:prstGeom>
            <a:ln w="381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5400000">
              <a:off x="3276600" y="6096000"/>
              <a:ext cx="304800" cy="0"/>
            </a:xfrm>
            <a:prstGeom prst="line">
              <a:avLst/>
            </a:prstGeom>
            <a:ln w="381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5400000">
              <a:off x="3657600" y="6096000"/>
              <a:ext cx="304800" cy="0"/>
            </a:xfrm>
            <a:prstGeom prst="line">
              <a:avLst/>
            </a:prstGeom>
            <a:ln w="381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rot="5400000">
              <a:off x="4038600" y="6096000"/>
              <a:ext cx="304800" cy="0"/>
            </a:xfrm>
            <a:prstGeom prst="line">
              <a:avLst/>
            </a:prstGeom>
            <a:ln w="381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6" name="Straight Connector 25"/>
          <p:cNvCxnSpPr/>
          <p:nvPr/>
        </p:nvCxnSpPr>
        <p:spPr>
          <a:xfrm rot="5400000" flipH="1" flipV="1">
            <a:off x="2095500" y="3771900"/>
            <a:ext cx="2438400" cy="1752600"/>
          </a:xfrm>
          <a:prstGeom prst="line">
            <a:avLst/>
          </a:prstGeom>
          <a:ln w="25400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 rot="5400000" flipH="1" flipV="1">
            <a:off x="2286000" y="4191000"/>
            <a:ext cx="1828800" cy="1524000"/>
          </a:xfrm>
          <a:prstGeom prst="line">
            <a:avLst/>
          </a:prstGeom>
          <a:ln w="25400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 flipV="1">
            <a:off x="2438400" y="4724400"/>
            <a:ext cx="1219200" cy="1143000"/>
          </a:xfrm>
          <a:prstGeom prst="line">
            <a:avLst/>
          </a:prstGeom>
          <a:ln w="25400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>
            <a:endCxn id="25" idx="1"/>
          </p:cNvCxnSpPr>
          <p:nvPr/>
        </p:nvCxnSpPr>
        <p:spPr>
          <a:xfrm flipV="1">
            <a:off x="2438400" y="5248507"/>
            <a:ext cx="924757" cy="618893"/>
          </a:xfrm>
          <a:prstGeom prst="line">
            <a:avLst/>
          </a:prstGeom>
          <a:ln w="25400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 flipV="1">
            <a:off x="2514600" y="5638800"/>
            <a:ext cx="381000" cy="152400"/>
          </a:xfrm>
          <a:prstGeom prst="line">
            <a:avLst/>
          </a:prstGeom>
          <a:ln w="25400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 flipV="1">
            <a:off x="1524000" y="5257800"/>
            <a:ext cx="2514600" cy="99060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8876594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Advantag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Advantage">
      <a:majorFont>
        <a:latin typeface="Rockwell"/>
        <a:ea typeface=""/>
        <a:cs typeface=""/>
        <a:font script="Jpan" typeface="ＭＳ ゴシック"/>
      </a:majorFont>
      <a:minorFont>
        <a:latin typeface="Rockwell"/>
        <a:ea typeface=""/>
        <a:cs typeface=""/>
        <a:font script="Jpan" typeface="ＭＳ ゴシック"/>
      </a:minorFont>
    </a:fontScheme>
    <a:fmtScheme name="Ad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Advantage.thmx</Template>
  <TotalTime>437</TotalTime>
  <Words>469</Words>
  <Application>Microsoft Office PowerPoint</Application>
  <PresentationFormat>On-screen Show (4:3)</PresentationFormat>
  <Paragraphs>43</Paragraphs>
  <Slides>14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6" baseType="lpstr">
      <vt:lpstr>Advantage</vt:lpstr>
      <vt:lpstr>Equation</vt:lpstr>
      <vt:lpstr>Section 2.1</vt:lpstr>
      <vt:lpstr>Section 2.1</vt:lpstr>
      <vt:lpstr>Algebra 1 Review!</vt:lpstr>
      <vt:lpstr>Function Notation</vt:lpstr>
      <vt:lpstr>Slide 5</vt:lpstr>
      <vt:lpstr>Slide 6</vt:lpstr>
      <vt:lpstr>Slide 7</vt:lpstr>
      <vt:lpstr>Slide 8</vt:lpstr>
      <vt:lpstr>Tangent Lines</vt:lpstr>
      <vt:lpstr>Slide 10</vt:lpstr>
      <vt:lpstr>Slide 11</vt:lpstr>
      <vt:lpstr>Slide 12</vt:lpstr>
      <vt:lpstr>Slide 13</vt:lpstr>
      <vt:lpstr>Slide 14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JANET MILLER</dc:creator>
  <cp:lastModifiedBy>JCPS</cp:lastModifiedBy>
  <cp:revision>20</cp:revision>
  <dcterms:created xsi:type="dcterms:W3CDTF">2010-12-29T23:12:41Z</dcterms:created>
  <dcterms:modified xsi:type="dcterms:W3CDTF">2011-01-05T14:02:27Z</dcterms:modified>
</cp:coreProperties>
</file>

<file path=docProps/thumbnail.jpeg>
</file>